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4" d="100"/>
          <a:sy n="34" d="100"/>
        </p:scale>
        <p:origin x="876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ownloads\Accenture%20internship\Cleaned%20Data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[Cleaned Data.xlsx]Top 5 category!PivotTable2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Five Most Popular Content Categorty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'Top 5 category'!$B$11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61-4C31-A9C6-43033617DF2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61-4C31-A9C6-43033617DF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61-4C31-A9C6-43033617DF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61-4C31-A9C6-43033617DF2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B61-4C31-A9C6-43033617DF23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'Top 5 category'!$A$12:$A$17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'Top 5 category'!$B$12:$B$17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B61-4C31-A9C6-43033617D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[Cleaned Data.xlsx]Top 5 category!PivotTable2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Top Five Most Popular Content Categorty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'Top 5 category'!$B$11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category'!$A$12:$A$17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'Top 5 category'!$B$12:$B$17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7D-4B4C-A49F-A7BFEE0AED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89995071"/>
        <c:axId val="1346190879"/>
      </c:barChart>
      <c:catAx>
        <c:axId val="9899950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190879"/>
        <c:crosses val="autoZero"/>
        <c:auto val="1"/>
        <c:lblAlgn val="ctr"/>
        <c:lblOffset val="100"/>
        <c:noMultiLvlLbl val="0"/>
      </c:catAx>
      <c:valAx>
        <c:axId val="13461908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</a:t>
                </a:r>
                <a:r>
                  <a:rPr lang="en-US" baseline="0"/>
                  <a:t>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9995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[Cleaned Data.xlsx]All Category!PivotTable1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Score of Each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'All Category'!$M$3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 Category'!$L$4:$L$20</c:f>
              <c:strCache>
                <c:ptCount val="16"/>
                <c:pt idx="0">
                  <c:v>public speaking</c:v>
                </c:pt>
                <c:pt idx="1">
                  <c:v>veganism</c:v>
                </c:pt>
                <c:pt idx="2">
                  <c:v>tennis</c:v>
                </c:pt>
                <c:pt idx="3">
                  <c:v>dogs</c:v>
                </c:pt>
                <c:pt idx="4">
                  <c:v>Studying</c:v>
                </c:pt>
                <c:pt idx="5">
                  <c:v>fitness</c:v>
                </c:pt>
                <c:pt idx="6">
                  <c:v>education</c:v>
                </c:pt>
                <c:pt idx="7">
                  <c:v>soccer</c:v>
                </c:pt>
                <c:pt idx="8">
                  <c:v>cooking</c:v>
                </c:pt>
                <c:pt idx="9">
                  <c:v>travel</c:v>
                </c:pt>
                <c:pt idx="10">
                  <c:v>culture</c:v>
                </c:pt>
                <c:pt idx="11">
                  <c:v>food</c:v>
                </c:pt>
                <c:pt idx="12">
                  <c:v>technology</c:v>
                </c:pt>
                <c:pt idx="13">
                  <c:v>healthy eating</c:v>
                </c:pt>
                <c:pt idx="14">
                  <c:v>science</c:v>
                </c:pt>
                <c:pt idx="15">
                  <c:v>Animals</c:v>
                </c:pt>
              </c:strCache>
            </c:strRef>
          </c:cat>
          <c:val>
            <c:numRef>
              <c:f>'All Category'!$M$4:$M$20</c:f>
              <c:numCache>
                <c:formatCode>General</c:formatCode>
                <c:ptCount val="16"/>
                <c:pt idx="0">
                  <c:v>49264</c:v>
                </c:pt>
                <c:pt idx="1">
                  <c:v>49619</c:v>
                </c:pt>
                <c:pt idx="2">
                  <c:v>50339</c:v>
                </c:pt>
                <c:pt idx="3">
                  <c:v>52511</c:v>
                </c:pt>
                <c:pt idx="4">
                  <c:v>54269</c:v>
                </c:pt>
                <c:pt idx="5">
                  <c:v>55323</c:v>
                </c:pt>
                <c:pt idx="6">
                  <c:v>57436</c:v>
                </c:pt>
                <c:pt idx="7">
                  <c:v>57783</c:v>
                </c:pt>
                <c:pt idx="8">
                  <c:v>64756</c:v>
                </c:pt>
                <c:pt idx="9">
                  <c:v>64880</c:v>
                </c:pt>
                <c:pt idx="10">
                  <c:v>66579</c:v>
                </c:pt>
                <c:pt idx="11">
                  <c:v>66676</c:v>
                </c:pt>
                <c:pt idx="12">
                  <c:v>68738</c:v>
                </c:pt>
                <c:pt idx="13">
                  <c:v>69339</c:v>
                </c:pt>
                <c:pt idx="14">
                  <c:v>71168</c:v>
                </c:pt>
                <c:pt idx="15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2E-44E8-B5C9-982886F5B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8012927"/>
        <c:axId val="1438019167"/>
      </c:barChart>
      <c:catAx>
        <c:axId val="14380129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Category of Content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19167"/>
        <c:crosses val="autoZero"/>
        <c:auto val="1"/>
        <c:lblAlgn val="ctr"/>
        <c:lblOffset val="100"/>
        <c:noMultiLvlLbl val="0"/>
      </c:catAx>
      <c:valAx>
        <c:axId val="14380191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12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[Cleaned Data.xlsx]Month!PivotTable1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Score of Each Category by Month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Month!$B$3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Month!$A$4:$A$20</c:f>
              <c:strCache>
                <c:ptCount val="16"/>
                <c:pt idx="0">
                  <c:v>veganism</c:v>
                </c:pt>
                <c:pt idx="1">
                  <c:v>fitness</c:v>
                </c:pt>
                <c:pt idx="2">
                  <c:v>dogs</c:v>
                </c:pt>
                <c:pt idx="3">
                  <c:v>tennis</c:v>
                </c:pt>
                <c:pt idx="4">
                  <c:v>Studying</c:v>
                </c:pt>
                <c:pt idx="5">
                  <c:v>public speaking</c:v>
                </c:pt>
                <c:pt idx="6">
                  <c:v>education</c:v>
                </c:pt>
                <c:pt idx="7">
                  <c:v>soccer</c:v>
                </c:pt>
                <c:pt idx="8">
                  <c:v>technology</c:v>
                </c:pt>
                <c:pt idx="9">
                  <c:v>culture</c:v>
                </c:pt>
                <c:pt idx="10">
                  <c:v>science</c:v>
                </c:pt>
                <c:pt idx="11">
                  <c:v>travel</c:v>
                </c:pt>
                <c:pt idx="12">
                  <c:v>healthy eating</c:v>
                </c:pt>
                <c:pt idx="13">
                  <c:v>food</c:v>
                </c:pt>
                <c:pt idx="14">
                  <c:v>cooking</c:v>
                </c:pt>
                <c:pt idx="15">
                  <c:v>Animals</c:v>
                </c:pt>
              </c:strCache>
            </c:strRef>
          </c:cat>
          <c:val>
            <c:numRef>
              <c:f>Month!$B$4:$B$20</c:f>
              <c:numCache>
                <c:formatCode>General</c:formatCode>
                <c:ptCount val="16"/>
                <c:pt idx="0">
                  <c:v>4184</c:v>
                </c:pt>
                <c:pt idx="1">
                  <c:v>4423</c:v>
                </c:pt>
                <c:pt idx="2">
                  <c:v>4581</c:v>
                </c:pt>
                <c:pt idx="3">
                  <c:v>4648</c:v>
                </c:pt>
                <c:pt idx="4">
                  <c:v>4687</c:v>
                </c:pt>
                <c:pt idx="5">
                  <c:v>4708</c:v>
                </c:pt>
                <c:pt idx="6">
                  <c:v>4716</c:v>
                </c:pt>
                <c:pt idx="7">
                  <c:v>5037</c:v>
                </c:pt>
                <c:pt idx="8">
                  <c:v>5281</c:v>
                </c:pt>
                <c:pt idx="9">
                  <c:v>5480</c:v>
                </c:pt>
                <c:pt idx="10">
                  <c:v>5567</c:v>
                </c:pt>
                <c:pt idx="11">
                  <c:v>5923</c:v>
                </c:pt>
                <c:pt idx="12">
                  <c:v>6105</c:v>
                </c:pt>
                <c:pt idx="13">
                  <c:v>6568</c:v>
                </c:pt>
                <c:pt idx="14">
                  <c:v>7008</c:v>
                </c:pt>
                <c:pt idx="15">
                  <c:v>7377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22-4BE0-945D-345D88CF8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277216"/>
        <c:axId val="28273376"/>
      </c:barChart>
      <c:catAx>
        <c:axId val="28277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Category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73376"/>
        <c:crosses val="autoZero"/>
        <c:auto val="1"/>
        <c:lblAlgn val="ctr"/>
        <c:lblOffset val="100"/>
        <c:noMultiLvlLbl val="0"/>
      </c:catAx>
      <c:valAx>
        <c:axId val="2827337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Total</a:t>
                </a:r>
                <a:r>
                  <a:rPr lang="en-US" baseline="0"/>
                  <a:t> Score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772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Data Insight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43F17D-416A-91C0-7A86-52F0E909643C}"/>
              </a:ext>
            </a:extLst>
          </p:cNvPr>
          <p:cNvSpPr txBox="1"/>
          <p:nvPr/>
        </p:nvSpPr>
        <p:spPr>
          <a:xfrm>
            <a:off x="11049000" y="837474"/>
            <a:ext cx="6553200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16 unique categories.</a:t>
            </a:r>
          </a:p>
          <a:p>
            <a:endParaRPr lang="en-US" sz="3200" dirty="0"/>
          </a:p>
          <a:p>
            <a:r>
              <a:rPr lang="en-US" sz="3200" dirty="0"/>
              <a:t>May 2021 has the most posts. The Animals category had the highest total score of 7377 this month.</a:t>
            </a:r>
          </a:p>
          <a:p>
            <a:endParaRPr lang="en-US" sz="3200" dirty="0"/>
          </a:p>
          <a:p>
            <a:r>
              <a:rPr lang="en-US" sz="3200" dirty="0"/>
              <a:t>The five most popular categories are Animals, Science, Health Eating, Technology, and Food.</a:t>
            </a:r>
          </a:p>
          <a:p>
            <a:endParaRPr lang="en-US" sz="3200" dirty="0"/>
          </a:p>
          <a:p>
            <a:r>
              <a:rPr lang="en-US" sz="3200" dirty="0"/>
              <a:t>People are attracted to food and healthy eating, so you should partner with brands in this niche.</a:t>
            </a:r>
          </a:p>
          <a:p>
            <a:endParaRPr lang="en-US" sz="3200" dirty="0"/>
          </a:p>
          <a:p>
            <a:r>
              <a:rPr lang="en-US" sz="3200"/>
              <a:t>Technology is </a:t>
            </a:r>
            <a:r>
              <a:rPr lang="en-US" sz="3200" dirty="0"/>
              <a:t>also an attractive category.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12385651" cy="3753934"/>
            <a:chOff x="0" y="0"/>
            <a:chExt cx="13754860" cy="418577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9292"/>
              <a:ext cx="13754860" cy="2316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99198" y="2339419"/>
            <a:ext cx="9614981" cy="498842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2800" dirty="0"/>
              <a:t>Social Buzz is a fast-growing technology, they want to learn data best practices from a large corporation. Due to the nature of their business, they have a massive amount of data so they are keen on understanding how the world's biggest companies manage the challenges of big data.  Accenture is running a 3-month POC and we are focusing on the following:</a:t>
            </a:r>
          </a:p>
          <a:p>
            <a:r>
              <a:rPr lang="en-US" sz="2800" dirty="0"/>
              <a:t>- An audit of their big data practice</a:t>
            </a:r>
          </a:p>
          <a:p>
            <a:r>
              <a:rPr lang="en-US" sz="2800" dirty="0"/>
              <a:t>- Recommendations for a successful IPO</a:t>
            </a:r>
          </a:p>
          <a:p>
            <a:r>
              <a:rPr lang="en-US" sz="2800" dirty="0"/>
              <a:t>- An analysis of their content categories that highlight the top 5 categories with the</a:t>
            </a:r>
          </a:p>
          <a:p>
            <a:r>
              <a:rPr lang="en-US" sz="2800" dirty="0"/>
              <a:t>largest aggregate popularity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97992" y="207180"/>
            <a:ext cx="9718540" cy="987264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2686212" y="1028700"/>
            <a:ext cx="4573088" cy="6019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29017-56BA-D5CB-180C-644250055ADD}"/>
              </a:ext>
            </a:extLst>
          </p:cNvPr>
          <p:cNvSpPr txBox="1"/>
          <p:nvPr/>
        </p:nvSpPr>
        <p:spPr>
          <a:xfrm>
            <a:off x="4853033" y="3835176"/>
            <a:ext cx="75125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day over 100,000 pieces of content, ranging</a:t>
            </a:r>
          </a:p>
          <a:p>
            <a:r>
              <a:rPr lang="en-US" sz="2800" dirty="0"/>
              <a:t>from text, images, videos and GIFs are posted</a:t>
            </a:r>
          </a:p>
          <a:p>
            <a:endParaRPr lang="en-US" sz="2800" dirty="0"/>
          </a:p>
          <a:p>
            <a:r>
              <a:rPr lang="en-US" sz="2800" dirty="0"/>
              <a:t>Finding Social Buzz top five most popular categories on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616549" y="4177569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616549" y="110692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39777B22-33DB-A826-86A7-ED19C58E4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3382" y="7122352"/>
            <a:ext cx="1938259" cy="2184239"/>
          </a:xfrm>
          <a:prstGeom prst="flowChartConnector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9C2AF3-81B3-987D-D1B5-1D867EA52FC3}"/>
              </a:ext>
            </a:extLst>
          </p:cNvPr>
          <p:cNvSpPr txBox="1"/>
          <p:nvPr/>
        </p:nvSpPr>
        <p:spPr>
          <a:xfrm>
            <a:off x="14095762" y="1638301"/>
            <a:ext cx="4192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ED4BFB-EAB2-033F-45A1-795EFABA897F}"/>
              </a:ext>
            </a:extLst>
          </p:cNvPr>
          <p:cNvSpPr txBox="1"/>
          <p:nvPr/>
        </p:nvSpPr>
        <p:spPr>
          <a:xfrm>
            <a:off x="13981008" y="4512557"/>
            <a:ext cx="41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Marcus </a:t>
            </a:r>
            <a:r>
              <a:rPr lang="en-US" sz="2400" b="1" dirty="0" err="1"/>
              <a:t>Rompton</a:t>
            </a:r>
            <a:endParaRPr lang="en-US" sz="2400" b="1" dirty="0"/>
          </a:p>
          <a:p>
            <a:r>
              <a:rPr lang="en-US" sz="2400" dirty="0"/>
              <a:t>Senior Principle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FFA0A9-7A23-AFAB-9553-A3EB140E1F8D}"/>
              </a:ext>
            </a:extLst>
          </p:cNvPr>
          <p:cNvSpPr txBox="1"/>
          <p:nvPr/>
        </p:nvSpPr>
        <p:spPr>
          <a:xfrm>
            <a:off x="14095762" y="7569400"/>
            <a:ext cx="3685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Tolulope Olarewaju</a:t>
            </a:r>
          </a:p>
          <a:p>
            <a:r>
              <a:rPr lang="en-US" sz="24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97D15B-37A5-98E1-2E77-FBF19BFE5918}"/>
              </a:ext>
            </a:extLst>
          </p:cNvPr>
          <p:cNvSpPr txBox="1"/>
          <p:nvPr/>
        </p:nvSpPr>
        <p:spPr>
          <a:xfrm>
            <a:off x="3758354" y="1324179"/>
            <a:ext cx="860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Understanding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B22DA7-38EE-CF45-B3D0-A5C8D57B46A4}"/>
              </a:ext>
            </a:extLst>
          </p:cNvPr>
          <p:cNvSpPr txBox="1"/>
          <p:nvPr/>
        </p:nvSpPr>
        <p:spPr>
          <a:xfrm>
            <a:off x="5691891" y="301182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A9E6DB-C991-79C7-9D89-F83D750536E3}"/>
              </a:ext>
            </a:extLst>
          </p:cNvPr>
          <p:cNvSpPr txBox="1"/>
          <p:nvPr/>
        </p:nvSpPr>
        <p:spPr>
          <a:xfrm>
            <a:off x="7626237" y="4514607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Data Modelling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17075D-039A-094C-AC44-CC99B7DDA77D}"/>
              </a:ext>
            </a:extLst>
          </p:cNvPr>
          <p:cNvSpPr txBox="1"/>
          <p:nvPr/>
        </p:nvSpPr>
        <p:spPr>
          <a:xfrm>
            <a:off x="9531036" y="6156586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Data Analysis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6306EA-A35F-4A13-6161-64E3A6982452}"/>
              </a:ext>
            </a:extLst>
          </p:cNvPr>
          <p:cNvSpPr txBox="1"/>
          <p:nvPr/>
        </p:nvSpPr>
        <p:spPr>
          <a:xfrm>
            <a:off x="11325119" y="7828620"/>
            <a:ext cx="9186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Uncovering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232E5C3-498A-4344-CD4A-CA5853A6C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463079"/>
              </p:ext>
            </p:extLst>
          </p:nvPr>
        </p:nvGraphicFramePr>
        <p:xfrm>
          <a:off x="304800" y="2092021"/>
          <a:ext cx="8839200" cy="4810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AB489C7-5DF7-43DE-FF2F-B6937EF9B4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176073"/>
              </p:ext>
            </p:extLst>
          </p:nvPr>
        </p:nvGraphicFramePr>
        <p:xfrm>
          <a:off x="9143999" y="2092020"/>
          <a:ext cx="8626888" cy="4810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D51E098-2F01-63C1-3B02-7F80BF9C0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5702366"/>
              </p:ext>
            </p:extLst>
          </p:nvPr>
        </p:nvGraphicFramePr>
        <p:xfrm>
          <a:off x="2691792" y="2193193"/>
          <a:ext cx="8814407" cy="5408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C686DA9-C60F-3E16-CC75-5EAA08FD8786}"/>
              </a:ext>
            </a:extLst>
          </p:cNvPr>
          <p:cNvSpPr txBox="1"/>
          <p:nvPr/>
        </p:nvSpPr>
        <p:spPr>
          <a:xfrm>
            <a:off x="11734800" y="2193193"/>
            <a:ext cx="563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16 unique categories with a total reaction score of 973,645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320AC199-4025-1E5C-E68F-F79F7F20CC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533891"/>
              </p:ext>
            </p:extLst>
          </p:nvPr>
        </p:nvGraphicFramePr>
        <p:xfrm>
          <a:off x="2573769" y="1383831"/>
          <a:ext cx="10307468" cy="649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id="{F5F219D5-E616-970A-D1C6-05ED9F3D42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80981" y="1965406"/>
            <a:ext cx="3381047" cy="493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2861</TotalTime>
  <Words>324</Words>
  <Application>Microsoft Office PowerPoint</Application>
  <PresentationFormat>Custom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Arial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Tolulope Olarewaju</cp:lastModifiedBy>
  <cp:revision>23</cp:revision>
  <dcterms:created xsi:type="dcterms:W3CDTF">2006-08-16T00:00:00Z</dcterms:created>
  <dcterms:modified xsi:type="dcterms:W3CDTF">2024-12-12T13:19:19Z</dcterms:modified>
  <dc:identifier>DAEhDyfaYKE</dc:identifier>
</cp:coreProperties>
</file>